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70" d="100"/>
          <a:sy n="70" d="100"/>
        </p:scale>
        <p:origin x="4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3FDB4-F064-F093-6197-178D35FF99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B5CB6E-2D22-FA63-99D2-26485A48F3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07B575-21ED-5F5B-B006-A43F4CD2E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F198-5B06-4822-97ED-A5E1808B020C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BBD935-2D5C-A682-7584-937AA35B0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740A26-AD0A-FA10-6702-5958F0AFB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78B25-5524-44F2-BE58-D7FDA82186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409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FAA86-1DA2-E3C3-0993-502BDB6D3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1FB14F-0958-50EA-DAC1-71933D5045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3CB8FB-B9D1-2A3C-D4DB-DEB22EDDC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F198-5B06-4822-97ED-A5E1808B020C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B0154A-06C6-A655-94F5-6A2EFCF66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C8BE1A-D372-4A1B-2047-A9B454D9D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78B25-5524-44F2-BE58-D7FDA82186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143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2A65B7-AEA1-2758-7F49-F4D3EDA78C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D3F2C5-46E1-2C53-CFB3-C39AF809BC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C389C6-23A4-72AE-1EA7-68302F6BA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F198-5B06-4822-97ED-A5E1808B020C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FCBB09-261F-BE89-D33B-D0A573E09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7E141-3515-B12C-1215-0895E9591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78B25-5524-44F2-BE58-D7FDA82186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147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6DCC6-AD62-BE37-AB30-79BFFFD5C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171A79-25E9-E623-67B0-A57E3622ED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C2779-6E74-E486-39DB-CCA827D60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F198-5B06-4822-97ED-A5E1808B020C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C8359E-6FFA-7843-1BFA-D49E6180B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86E595-F4B8-721D-DB07-B7EA9A903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78B25-5524-44F2-BE58-D7FDA82186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900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12206-E04B-E408-3CCE-1DCBA9500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A8B8DE-B9D3-6A9C-A581-3A2CBC95E8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B89FF2-5BA1-18E0-AEC5-57001E069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F198-5B06-4822-97ED-A5E1808B020C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854F78-10BB-7DF3-DF07-F009EBA56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D156D8-5DE5-E70E-0424-887BF4953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78B25-5524-44F2-BE58-D7FDA82186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26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D1D19-C5F9-2257-1945-77D8B3284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2169B5-4D78-42BA-B777-82653E6B1F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B21F9C-70FC-1070-B4CE-561E65F24E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A0418B-2D60-FD37-F74B-4FAB7C5E4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F198-5B06-4822-97ED-A5E1808B020C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952573-B749-7916-25DC-8D68CEDBD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8871A-D66E-A04C-700D-25D887A44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78B25-5524-44F2-BE58-D7FDA82186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795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2AA3C-3DC6-E6F8-D59C-14421DD46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66B065-3F97-BCFC-AD44-FE123CFC8D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E5B388-8F21-013A-885C-B3C277854F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21CEE2-0A7C-8720-92B6-AA69C48066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96127C-A835-6441-B5DB-29FD9B0181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8CE135-9347-E037-7E11-49EF0D51A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F198-5B06-4822-97ED-A5E1808B020C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14ACC6-FC33-F288-552C-703C7AAE6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34A5C1-2A41-3034-5FB8-AE4C21036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78B25-5524-44F2-BE58-D7FDA82186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876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7FBFF-EE5D-F4D9-4F2A-6292A0E0D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068082-A8DE-5B61-518B-37D0EC85E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F198-5B06-4822-97ED-A5E1808B020C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512596-1E3E-7D85-27FD-C488E78BB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9CF94A-9B2E-FE34-3858-5444C488E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78B25-5524-44F2-BE58-D7FDA82186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440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BCDDE5-7A19-37DD-CD8F-532B54038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F198-5B06-4822-97ED-A5E1808B020C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3E1477-B40C-02BD-00AC-EA9928962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EB93B6-960C-A92C-F75F-952E2700A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78B25-5524-44F2-BE58-D7FDA82186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403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83661-5542-0FB6-0E29-24196B648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79F21A-A980-7CE9-0AC7-7028959B4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9C2FE0-5C64-CC15-D055-7A3909D299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C5C6F4-AEAC-5710-A892-E1E64486E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F198-5B06-4822-97ED-A5E1808B020C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AC42AF-1526-E1BD-D037-6DAC6F9B6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79894B-7D5D-8684-3306-413EC8C19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78B25-5524-44F2-BE58-D7FDA82186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559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5FB3C-A514-639A-D460-E059E576E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2294F3-CF89-3838-D17D-989B04AFEC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0905AA-45C4-B6AC-6720-1D9261CB7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3083A6-9EC4-5340-AE1F-44021A977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F198-5B06-4822-97ED-A5E1808B020C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48F76E-D6CE-EE75-5A60-405C7ABD2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B815C1-D7C9-AA91-B1F9-DC3389454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78B25-5524-44F2-BE58-D7FDA82186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826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3C68BB18-FC38-B46B-3E25-E7D836D5FA0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27990935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606" imgH="608" progId="TCLayout.ActiveDocument.1">
                  <p:embed/>
                </p:oleObj>
              </mc:Choice>
              <mc:Fallback>
                <p:oleObj name="think-cell Slide" r:id="rId14" imgW="606" imgH="60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A11568-7E0A-4177-FAE8-6FFA65AF8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2BEC25-9440-1284-01C4-9413289BB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5F9273-629A-3047-3407-FCF993D819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B7F198-5B06-4822-97ED-A5E1808B020C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6D147F-3C2B-FD49-C3D6-76E793124C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E9941-B631-148C-70BF-D568C6E6E1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878B25-5524-44F2-BE58-D7FDA82186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381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0E569E58-A760-C998-67EA-BF0E40A80FF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353566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06" imgH="608" progId="TCLayout.ActiveDocument.1">
                  <p:embed/>
                </p:oleObj>
              </mc:Choice>
              <mc:Fallback>
                <p:oleObj name="think-cell Slide" r:id="rId3" imgW="606" imgH="60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D38D5029-0856-9160-B01F-CBB107618319}"/>
              </a:ext>
            </a:extLst>
          </p:cNvPr>
          <p:cNvSpPr txBox="1">
            <a:spLocks/>
          </p:cNvSpPr>
          <p:nvPr/>
        </p:nvSpPr>
        <p:spPr>
          <a:xfrm>
            <a:off x="358370" y="69068"/>
            <a:ext cx="10515600" cy="4381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o-RO" sz="2000" b="1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Centrul TAD clinica neurologie </a:t>
            </a:r>
            <a:r>
              <a:rPr lang="ro-RO" sz="2000" b="1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Sp</a:t>
            </a:r>
            <a:r>
              <a:rPr lang="en-US" sz="2000" b="1" dirty="0" err="1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ital</a:t>
            </a:r>
            <a:r>
              <a:rPr lang="en-US" sz="2000" b="1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ro-RO" sz="2000" b="1" dirty="0">
                <a:solidFill>
                  <a:srgbClr val="00206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....</a:t>
            </a:r>
            <a:endParaRPr lang="en-US" sz="2000" b="1" dirty="0">
              <a:solidFill>
                <a:srgbClr val="00206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4432AAD-E42B-C391-827E-FB490690F624}"/>
              </a:ext>
            </a:extLst>
          </p:cNvPr>
          <p:cNvSpPr/>
          <p:nvPr/>
        </p:nvSpPr>
        <p:spPr>
          <a:xfrm>
            <a:off x="358372" y="570364"/>
            <a:ext cx="1808464" cy="36213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Anul </a:t>
            </a:r>
            <a:r>
              <a:rPr lang="en-US" sz="1200" dirty="0" err="1">
                <a:solidFill>
                  <a:schemeClr val="tx1"/>
                </a:solidFill>
              </a:rPr>
              <a:t>deschiderii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ro-RO" sz="1200" dirty="0">
                <a:solidFill>
                  <a:schemeClr val="tx1"/>
                </a:solidFill>
              </a:rPr>
              <a:t>centru</a:t>
            </a:r>
            <a:r>
              <a:rPr lang="en-US" sz="1200" dirty="0" err="1">
                <a:solidFill>
                  <a:schemeClr val="tx1"/>
                </a:solidFill>
              </a:rPr>
              <a:t>lui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756BFF1-B748-BCE3-24BA-8A9D79C260ED}"/>
              </a:ext>
            </a:extLst>
          </p:cNvPr>
          <p:cNvSpPr/>
          <p:nvPr/>
        </p:nvSpPr>
        <p:spPr>
          <a:xfrm>
            <a:off x="2752437" y="561814"/>
            <a:ext cx="1040963" cy="36213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200" dirty="0">
                <a:solidFill>
                  <a:schemeClr val="tx1"/>
                </a:solidFill>
              </a:rPr>
              <a:t>20...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F653F4C-05BD-F846-D2EB-8D0508041C62}"/>
              </a:ext>
            </a:extLst>
          </p:cNvPr>
          <p:cNvSpPr/>
          <p:nvPr/>
        </p:nvSpPr>
        <p:spPr>
          <a:xfrm>
            <a:off x="358370" y="1104933"/>
            <a:ext cx="1808464" cy="36213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Tip </a:t>
            </a:r>
            <a:r>
              <a:rPr lang="en-US" sz="1200" dirty="0" err="1">
                <a:solidFill>
                  <a:schemeClr val="tx1"/>
                </a:solidFill>
              </a:rPr>
              <a:t>compartimentare</a:t>
            </a:r>
            <a:r>
              <a:rPr lang="en-US" sz="1200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DEE8BB1-B680-053E-4C6F-412796F2F7E9}"/>
              </a:ext>
            </a:extLst>
          </p:cNvPr>
          <p:cNvSpPr/>
          <p:nvPr/>
        </p:nvSpPr>
        <p:spPr>
          <a:xfrm>
            <a:off x="2752438" y="1110933"/>
            <a:ext cx="1059868" cy="36213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Monobloc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DF393B2-8C81-BD48-27E5-642D1932D8FA}"/>
              </a:ext>
            </a:extLst>
          </p:cNvPr>
          <p:cNvSpPr/>
          <p:nvPr/>
        </p:nvSpPr>
        <p:spPr>
          <a:xfrm>
            <a:off x="4288580" y="1113976"/>
            <a:ext cx="1077412" cy="36213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200" dirty="0" err="1">
                <a:solidFill>
                  <a:schemeClr val="tx1"/>
                </a:solidFill>
              </a:rPr>
              <a:t>Pavilionar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3BDE2F3-0ABA-3125-5DB6-24952E4E56CD}"/>
              </a:ext>
            </a:extLst>
          </p:cNvPr>
          <p:cNvSpPr/>
          <p:nvPr/>
        </p:nvSpPr>
        <p:spPr>
          <a:xfrm>
            <a:off x="5840356" y="1103894"/>
            <a:ext cx="1452827" cy="36213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200" dirty="0">
                <a:solidFill>
                  <a:schemeClr val="tx1"/>
                </a:solidFill>
              </a:rPr>
              <a:t>Inter-spitalicesc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94A39B7-16D6-8808-C4FC-0C29510D9D7B}"/>
              </a:ext>
            </a:extLst>
          </p:cNvPr>
          <p:cNvSpPr/>
          <p:nvPr/>
        </p:nvSpPr>
        <p:spPr>
          <a:xfrm>
            <a:off x="111318" y="2486525"/>
            <a:ext cx="1219542" cy="43321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Facilit</a:t>
            </a:r>
            <a:r>
              <a:rPr lang="ro-RO" sz="1200" dirty="0" err="1"/>
              <a:t>ăț</a:t>
            </a:r>
            <a:r>
              <a:rPr lang="en-US" sz="1200" dirty="0" err="1"/>
              <a:t>i</a:t>
            </a:r>
            <a:r>
              <a:rPr lang="ro-RO" sz="1200" dirty="0"/>
              <a:t> și resurse</a:t>
            </a:r>
            <a:r>
              <a:rPr lang="en-US" sz="1200" dirty="0"/>
              <a:t> </a:t>
            </a:r>
            <a:r>
              <a:rPr lang="ro-RO" sz="1200" dirty="0"/>
              <a:t>disponibile</a:t>
            </a:r>
            <a:r>
              <a:rPr lang="en-US" sz="1200" dirty="0"/>
              <a:t> </a:t>
            </a:r>
            <a:r>
              <a:rPr lang="ro-RO" sz="1200" dirty="0"/>
              <a:t>în centru</a:t>
            </a:r>
            <a:r>
              <a:rPr lang="en-US" sz="1200" dirty="0"/>
              <a:t> TAD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935FDC5-AFD1-F2A7-8A72-3F2B9BB4D810}"/>
              </a:ext>
            </a:extLst>
          </p:cNvPr>
          <p:cNvSpPr/>
          <p:nvPr/>
        </p:nvSpPr>
        <p:spPr>
          <a:xfrm>
            <a:off x="335944" y="1572254"/>
            <a:ext cx="1830891" cy="419221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>
                <a:solidFill>
                  <a:schemeClr val="tx1"/>
                </a:solidFill>
              </a:rPr>
              <a:t>Nr. </a:t>
            </a:r>
            <a:r>
              <a:rPr lang="en-US" sz="1100" dirty="0" err="1">
                <a:solidFill>
                  <a:schemeClr val="tx1"/>
                </a:solidFill>
              </a:rPr>
              <a:t>medici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</a:p>
          <a:p>
            <a:r>
              <a:rPr lang="en-US" sz="1100" dirty="0" err="1">
                <a:solidFill>
                  <a:schemeClr val="tx1"/>
                </a:solidFill>
              </a:rPr>
              <a:t>Neurologi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desemnati</a:t>
            </a:r>
            <a:r>
              <a:rPr lang="en-US" sz="1100" dirty="0">
                <a:solidFill>
                  <a:schemeClr val="tx1"/>
                </a:solidFill>
              </a:rPr>
              <a:t> TAD 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C1FA771-DA82-67D5-9561-332852E177D0}"/>
              </a:ext>
            </a:extLst>
          </p:cNvPr>
          <p:cNvSpPr/>
          <p:nvPr/>
        </p:nvSpPr>
        <p:spPr>
          <a:xfrm>
            <a:off x="2253562" y="1590912"/>
            <a:ext cx="420833" cy="37761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979072E-81B7-EDDB-430C-909304EE9857}"/>
              </a:ext>
            </a:extLst>
          </p:cNvPr>
          <p:cNvSpPr/>
          <p:nvPr/>
        </p:nvSpPr>
        <p:spPr>
          <a:xfrm>
            <a:off x="2752437" y="1624296"/>
            <a:ext cx="1942275" cy="36717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>
                <a:solidFill>
                  <a:schemeClr val="tx1"/>
                </a:solidFill>
              </a:rPr>
              <a:t>Nr. </a:t>
            </a:r>
            <a:r>
              <a:rPr lang="en-US" sz="1100" dirty="0" err="1">
                <a:solidFill>
                  <a:schemeClr val="tx1"/>
                </a:solidFill>
              </a:rPr>
              <a:t>medici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ro-RO" sz="1100" dirty="0" err="1">
                <a:solidFill>
                  <a:schemeClr val="tx1"/>
                </a:solidFill>
              </a:rPr>
              <a:t>Gastro</a:t>
            </a:r>
            <a:r>
              <a:rPr lang="ro-RO" sz="1100" dirty="0">
                <a:solidFill>
                  <a:schemeClr val="tx1"/>
                </a:solidFill>
              </a:rPr>
              <a:t>/Chirurgi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desemnati</a:t>
            </a:r>
            <a:r>
              <a:rPr lang="en-US" sz="1100" dirty="0">
                <a:solidFill>
                  <a:schemeClr val="tx1"/>
                </a:solidFill>
              </a:rPr>
              <a:t> TAD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BB8330E-4301-4021-2A28-294552AA1114}"/>
              </a:ext>
            </a:extLst>
          </p:cNvPr>
          <p:cNvSpPr/>
          <p:nvPr/>
        </p:nvSpPr>
        <p:spPr>
          <a:xfrm>
            <a:off x="4766964" y="1622576"/>
            <a:ext cx="386964" cy="35113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A11F237-341A-8C43-F246-8B45F5A4F7C4}"/>
              </a:ext>
            </a:extLst>
          </p:cNvPr>
          <p:cNvSpPr/>
          <p:nvPr/>
        </p:nvSpPr>
        <p:spPr>
          <a:xfrm>
            <a:off x="1370987" y="2534804"/>
            <a:ext cx="2422413" cy="37244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200" dirty="0">
                <a:solidFill>
                  <a:schemeClr val="tx1"/>
                </a:solidFill>
              </a:rPr>
              <a:t>Programarea inițierilor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A19F1FE-1D69-A1E8-C826-FE9F04981D90}"/>
              </a:ext>
            </a:extLst>
          </p:cNvPr>
          <p:cNvSpPr/>
          <p:nvPr/>
        </p:nvSpPr>
        <p:spPr>
          <a:xfrm>
            <a:off x="4271088" y="2538184"/>
            <a:ext cx="396677" cy="36486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46D6C22-3A21-19FE-671C-3699DF23D1E8}"/>
              </a:ext>
            </a:extLst>
          </p:cNvPr>
          <p:cNvSpPr/>
          <p:nvPr/>
        </p:nvSpPr>
        <p:spPr>
          <a:xfrm>
            <a:off x="1363109" y="3028440"/>
            <a:ext cx="2430291" cy="37244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200" dirty="0">
                <a:solidFill>
                  <a:schemeClr val="tx1"/>
                </a:solidFill>
              </a:rPr>
              <a:t>Paturi alocate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14865D2-A36F-BDA6-801E-F85EB3B64643}"/>
              </a:ext>
            </a:extLst>
          </p:cNvPr>
          <p:cNvSpPr/>
          <p:nvPr/>
        </p:nvSpPr>
        <p:spPr>
          <a:xfrm>
            <a:off x="1369281" y="3530184"/>
            <a:ext cx="2435583" cy="45034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o-RO" sz="1200" dirty="0">
                <a:solidFill>
                  <a:schemeClr val="tx1"/>
                </a:solidFill>
              </a:rPr>
              <a:t>Protocol privind modul de lucru al echipei </a:t>
            </a:r>
            <a:r>
              <a:rPr lang="en-US" sz="1200" dirty="0" err="1">
                <a:solidFill>
                  <a:schemeClr val="tx1"/>
                </a:solidFill>
              </a:rPr>
              <a:t>multidisciplinare</a:t>
            </a:r>
            <a:r>
              <a:rPr lang="en-US" sz="1200" dirty="0">
                <a:solidFill>
                  <a:schemeClr val="tx1"/>
                </a:solidFill>
              </a:rPr>
              <a:t> TAD 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B2F4C15-DB62-22AC-563E-93F45898A3C5}"/>
              </a:ext>
            </a:extLst>
          </p:cNvPr>
          <p:cNvSpPr/>
          <p:nvPr/>
        </p:nvSpPr>
        <p:spPr>
          <a:xfrm>
            <a:off x="1370987" y="4069470"/>
            <a:ext cx="2435583" cy="419221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200" dirty="0">
                <a:solidFill>
                  <a:schemeClr val="tx1"/>
                </a:solidFill>
              </a:rPr>
              <a:t>Registrul REPARK activ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93A55E2-FBB3-0D26-DE7D-3192BAF46766}"/>
              </a:ext>
            </a:extLst>
          </p:cNvPr>
          <p:cNvSpPr/>
          <p:nvPr/>
        </p:nvSpPr>
        <p:spPr>
          <a:xfrm>
            <a:off x="4753430" y="2531612"/>
            <a:ext cx="386964" cy="36486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13D2CEBA-8BC1-7040-72DA-F41E4C66412F}"/>
              </a:ext>
            </a:extLst>
          </p:cNvPr>
          <p:cNvSpPr/>
          <p:nvPr/>
        </p:nvSpPr>
        <p:spPr>
          <a:xfrm>
            <a:off x="1386944" y="5583699"/>
            <a:ext cx="1504700" cy="58143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200" dirty="0">
                <a:solidFill>
                  <a:schemeClr val="tx1"/>
                </a:solidFill>
              </a:rPr>
              <a:t>Disponibilitate consumabile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A9A98C9-B362-7F6B-8A14-E1F8D8381AB1}"/>
              </a:ext>
            </a:extLst>
          </p:cNvPr>
          <p:cNvSpPr/>
          <p:nvPr/>
        </p:nvSpPr>
        <p:spPr>
          <a:xfrm>
            <a:off x="2936494" y="5565831"/>
            <a:ext cx="1312187" cy="26516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100" dirty="0"/>
              <a:t>În spital</a:t>
            </a:r>
            <a:endParaRPr lang="en-US" sz="1100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5AC92E4-A338-B9BC-E354-36BC5AF7FD5B}"/>
              </a:ext>
            </a:extLst>
          </p:cNvPr>
          <p:cNvSpPr/>
          <p:nvPr/>
        </p:nvSpPr>
        <p:spPr>
          <a:xfrm>
            <a:off x="2936495" y="5885551"/>
            <a:ext cx="1312187" cy="27574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100" dirty="0"/>
              <a:t>În afara spitalului</a:t>
            </a:r>
            <a:endParaRPr lang="en-US" sz="1100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5CC45DA3-EA88-992B-7506-790C695E4503}"/>
              </a:ext>
            </a:extLst>
          </p:cNvPr>
          <p:cNvSpPr/>
          <p:nvPr/>
        </p:nvSpPr>
        <p:spPr>
          <a:xfrm>
            <a:off x="1377991" y="4591639"/>
            <a:ext cx="2417122" cy="419221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200" dirty="0">
                <a:solidFill>
                  <a:schemeClr val="tx1"/>
                </a:solidFill>
              </a:rPr>
              <a:t>Instruirea medicilor</a:t>
            </a:r>
            <a:r>
              <a:rPr lang="en-US" sz="1200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4EE2B86-E67D-3905-9A99-7AC8D58A304D}"/>
              </a:ext>
            </a:extLst>
          </p:cNvPr>
          <p:cNvSpPr/>
          <p:nvPr/>
        </p:nvSpPr>
        <p:spPr>
          <a:xfrm>
            <a:off x="4288926" y="5894862"/>
            <a:ext cx="396677" cy="27627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E7CDE02-181E-F928-C5B2-B762ED8324F4}"/>
              </a:ext>
            </a:extLst>
          </p:cNvPr>
          <p:cNvSpPr/>
          <p:nvPr/>
        </p:nvSpPr>
        <p:spPr>
          <a:xfrm>
            <a:off x="4725847" y="5894862"/>
            <a:ext cx="386964" cy="27627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29B955E7-31DE-0D48-A0F3-80234D02152D}"/>
              </a:ext>
            </a:extLst>
          </p:cNvPr>
          <p:cNvSpPr/>
          <p:nvPr/>
        </p:nvSpPr>
        <p:spPr>
          <a:xfrm>
            <a:off x="1376279" y="5078596"/>
            <a:ext cx="2417121" cy="419221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200" dirty="0">
                <a:solidFill>
                  <a:schemeClr val="tx1"/>
                </a:solidFill>
              </a:rPr>
              <a:t>Instruirea asistentelor</a:t>
            </a:r>
            <a:r>
              <a:rPr lang="en-US" sz="1200" dirty="0">
                <a:solidFill>
                  <a:schemeClr val="tx1"/>
                </a:solidFill>
              </a:rPr>
              <a:t>**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A99ACF14-1686-AD6A-3F60-06AD00D4CEB5}"/>
              </a:ext>
            </a:extLst>
          </p:cNvPr>
          <p:cNvSpPr/>
          <p:nvPr/>
        </p:nvSpPr>
        <p:spPr>
          <a:xfrm>
            <a:off x="1386944" y="6237252"/>
            <a:ext cx="1504700" cy="58143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200" dirty="0">
                <a:solidFill>
                  <a:schemeClr val="tx1"/>
                </a:solidFill>
              </a:rPr>
              <a:t>Disponibilitate </a:t>
            </a:r>
            <a:r>
              <a:rPr lang="en-US" sz="1200" dirty="0" err="1">
                <a:solidFill>
                  <a:schemeClr val="tx1"/>
                </a:solidFill>
              </a:rPr>
              <a:t>terapii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FA2F70E9-3976-33DA-A753-7E4D7469740C}"/>
              </a:ext>
            </a:extLst>
          </p:cNvPr>
          <p:cNvSpPr/>
          <p:nvPr/>
        </p:nvSpPr>
        <p:spPr>
          <a:xfrm>
            <a:off x="2936494" y="6219384"/>
            <a:ext cx="1312187" cy="26516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100" dirty="0"/>
              <a:t>În spital</a:t>
            </a:r>
            <a:endParaRPr lang="en-US" sz="1100" dirty="0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B789AF3E-41EC-C0C1-00E9-AC3AF1455B5D}"/>
              </a:ext>
            </a:extLst>
          </p:cNvPr>
          <p:cNvSpPr/>
          <p:nvPr/>
        </p:nvSpPr>
        <p:spPr>
          <a:xfrm>
            <a:off x="2936495" y="6539105"/>
            <a:ext cx="1312187" cy="27628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100" dirty="0"/>
              <a:t>În afara spitalului</a:t>
            </a:r>
            <a:endParaRPr lang="en-US" sz="11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52F5B0E-1C8E-F27E-6F0C-00DF47DAE56B}"/>
              </a:ext>
            </a:extLst>
          </p:cNvPr>
          <p:cNvSpPr/>
          <p:nvPr/>
        </p:nvSpPr>
        <p:spPr>
          <a:xfrm>
            <a:off x="3892472" y="1129445"/>
            <a:ext cx="326053" cy="34362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5AF0C84-E676-F3A9-E70A-BEBBA3B27636}"/>
              </a:ext>
            </a:extLst>
          </p:cNvPr>
          <p:cNvSpPr/>
          <p:nvPr/>
        </p:nvSpPr>
        <p:spPr>
          <a:xfrm>
            <a:off x="5436447" y="1122406"/>
            <a:ext cx="326053" cy="34362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E24E359-B574-BB21-E89F-AF44952E0DFC}"/>
              </a:ext>
            </a:extLst>
          </p:cNvPr>
          <p:cNvSpPr/>
          <p:nvPr/>
        </p:nvSpPr>
        <p:spPr>
          <a:xfrm>
            <a:off x="7352933" y="1113149"/>
            <a:ext cx="326053" cy="34362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DF69E02-E98D-7D66-A3DE-FC5B342500D0}"/>
              </a:ext>
            </a:extLst>
          </p:cNvPr>
          <p:cNvSpPr/>
          <p:nvPr/>
        </p:nvSpPr>
        <p:spPr>
          <a:xfrm>
            <a:off x="4271088" y="3037016"/>
            <a:ext cx="396677" cy="36486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2A08996-1E9B-28C8-ABD0-E148629262C0}"/>
              </a:ext>
            </a:extLst>
          </p:cNvPr>
          <p:cNvSpPr/>
          <p:nvPr/>
        </p:nvSpPr>
        <p:spPr>
          <a:xfrm>
            <a:off x="4753430" y="3030444"/>
            <a:ext cx="386964" cy="36486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D8E9205-EAF9-A62A-3783-8D33D394B723}"/>
              </a:ext>
            </a:extLst>
          </p:cNvPr>
          <p:cNvSpPr/>
          <p:nvPr/>
        </p:nvSpPr>
        <p:spPr>
          <a:xfrm>
            <a:off x="4266231" y="3557407"/>
            <a:ext cx="396677" cy="36486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755FD28-2F40-1863-901F-B0125B4D7DB4}"/>
              </a:ext>
            </a:extLst>
          </p:cNvPr>
          <p:cNvSpPr/>
          <p:nvPr/>
        </p:nvSpPr>
        <p:spPr>
          <a:xfrm>
            <a:off x="4753430" y="3550771"/>
            <a:ext cx="386964" cy="36486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36BAF51-B830-BAB3-3877-FE42E392D398}"/>
              </a:ext>
            </a:extLst>
          </p:cNvPr>
          <p:cNvSpPr/>
          <p:nvPr/>
        </p:nvSpPr>
        <p:spPr>
          <a:xfrm>
            <a:off x="4271088" y="4098981"/>
            <a:ext cx="396677" cy="36486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D45011E-22A6-4EBA-4ED8-EED33728A8FC}"/>
              </a:ext>
            </a:extLst>
          </p:cNvPr>
          <p:cNvSpPr/>
          <p:nvPr/>
        </p:nvSpPr>
        <p:spPr>
          <a:xfrm>
            <a:off x="4753430" y="4092409"/>
            <a:ext cx="386964" cy="36486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E13D23F-E7C6-DF6C-B9C9-4AD57DAF3192}"/>
              </a:ext>
            </a:extLst>
          </p:cNvPr>
          <p:cNvSpPr/>
          <p:nvPr/>
        </p:nvSpPr>
        <p:spPr>
          <a:xfrm>
            <a:off x="4271088" y="4615585"/>
            <a:ext cx="396677" cy="36486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6465E46-34C6-4D9C-93C3-2BA165AB8216}"/>
              </a:ext>
            </a:extLst>
          </p:cNvPr>
          <p:cNvSpPr/>
          <p:nvPr/>
        </p:nvSpPr>
        <p:spPr>
          <a:xfrm>
            <a:off x="4753430" y="4609013"/>
            <a:ext cx="386964" cy="36486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B6FC1A2-EC3B-8BAB-16EA-2E26A7FAF413}"/>
              </a:ext>
            </a:extLst>
          </p:cNvPr>
          <p:cNvSpPr/>
          <p:nvPr/>
        </p:nvSpPr>
        <p:spPr>
          <a:xfrm>
            <a:off x="4271088" y="5104448"/>
            <a:ext cx="396677" cy="36486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C78F6AC-7575-0B29-2405-98CDBA439256}"/>
              </a:ext>
            </a:extLst>
          </p:cNvPr>
          <p:cNvSpPr/>
          <p:nvPr/>
        </p:nvSpPr>
        <p:spPr>
          <a:xfrm>
            <a:off x="4753430" y="5097876"/>
            <a:ext cx="386964" cy="36486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D9F8B6C-E59E-2A58-B5D8-E8104E8767D3}"/>
              </a:ext>
            </a:extLst>
          </p:cNvPr>
          <p:cNvSpPr/>
          <p:nvPr/>
        </p:nvSpPr>
        <p:spPr>
          <a:xfrm>
            <a:off x="4288926" y="5579588"/>
            <a:ext cx="396677" cy="27627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FA98AEA-2F0D-A320-9E83-F693A0646735}"/>
              </a:ext>
            </a:extLst>
          </p:cNvPr>
          <p:cNvSpPr/>
          <p:nvPr/>
        </p:nvSpPr>
        <p:spPr>
          <a:xfrm>
            <a:off x="4725847" y="5579588"/>
            <a:ext cx="386964" cy="27627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F78054F-8A31-3F29-C1C4-765B50AEC99E}"/>
              </a:ext>
            </a:extLst>
          </p:cNvPr>
          <p:cNvSpPr/>
          <p:nvPr/>
        </p:nvSpPr>
        <p:spPr>
          <a:xfrm>
            <a:off x="4289058" y="6219951"/>
            <a:ext cx="396677" cy="27627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975A9F2-8ABA-FE7D-1BD3-FDD3BA5BFC0B}"/>
              </a:ext>
            </a:extLst>
          </p:cNvPr>
          <p:cNvSpPr/>
          <p:nvPr/>
        </p:nvSpPr>
        <p:spPr>
          <a:xfrm>
            <a:off x="4725979" y="6219951"/>
            <a:ext cx="386964" cy="27627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9DAA71A-2E1D-62ED-28B8-C1A9FFC8AF96}"/>
              </a:ext>
            </a:extLst>
          </p:cNvPr>
          <p:cNvSpPr/>
          <p:nvPr/>
        </p:nvSpPr>
        <p:spPr>
          <a:xfrm>
            <a:off x="4289058" y="6545040"/>
            <a:ext cx="396677" cy="27627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686C67F-E5C0-9DBA-302C-10B7B3F618ED}"/>
              </a:ext>
            </a:extLst>
          </p:cNvPr>
          <p:cNvSpPr/>
          <p:nvPr/>
        </p:nvSpPr>
        <p:spPr>
          <a:xfrm>
            <a:off x="4725979" y="6545040"/>
            <a:ext cx="386964" cy="27627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/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9056CC08-53C2-8086-0A67-F815E5F4C5AD}"/>
              </a:ext>
            </a:extLst>
          </p:cNvPr>
          <p:cNvCxnSpPr>
            <a:cxnSpLocks/>
          </p:cNvCxnSpPr>
          <p:nvPr/>
        </p:nvCxnSpPr>
        <p:spPr>
          <a:xfrm>
            <a:off x="358370" y="507206"/>
            <a:ext cx="11468777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7628D032-B9F1-DE9A-C4D6-E70D5E860F8E}"/>
              </a:ext>
            </a:extLst>
          </p:cNvPr>
          <p:cNvSpPr txBox="1"/>
          <p:nvPr/>
        </p:nvSpPr>
        <p:spPr>
          <a:xfrm>
            <a:off x="6168004" y="2198603"/>
            <a:ext cx="5547180" cy="4532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pt-PT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* Instruire / formare medici în legătură cu:</a:t>
            </a:r>
            <a:endParaRPr lang="en-US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400" kern="100" dirty="0">
                <a:effectLst/>
                <a:latin typeface="MS Gothic" panose="020B0609070205080204" pitchFamily="49" charset="-128"/>
                <a:ea typeface="Aptos" panose="020B0004020202020204" pitchFamily="34" charset="0"/>
                <a:cs typeface="Times New Roman" panose="02020603050405020304" pitchFamily="18" charset="0"/>
              </a:rPr>
              <a:t>☐</a:t>
            </a:r>
            <a:r>
              <a:rPr lang="pt-PT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ghidul de diagnostic si tratament BP al SNR</a:t>
            </a:r>
            <a:endParaRPr lang="en-US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400" kern="100" dirty="0">
                <a:effectLst/>
                <a:latin typeface="MS Gothic" panose="020B0609070205080204" pitchFamily="49" charset="-128"/>
                <a:ea typeface="Aptos" panose="020B0004020202020204" pitchFamily="34" charset="0"/>
                <a:cs typeface="Times New Roman" panose="02020603050405020304" pitchFamily="18" charset="0"/>
              </a:rPr>
              <a:t>☐</a:t>
            </a:r>
            <a:r>
              <a:rPr lang="pt-PT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echivalare doze</a:t>
            </a:r>
            <a:endParaRPr lang="en-US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400" kern="100" dirty="0">
                <a:effectLst/>
                <a:latin typeface="MS Gothic" panose="020B0609070205080204" pitchFamily="49" charset="-128"/>
                <a:ea typeface="Aptos" panose="020B0004020202020204" pitchFamily="34" charset="0"/>
                <a:cs typeface="Times New Roman" panose="02020603050405020304" pitchFamily="18" charset="0"/>
              </a:rPr>
              <a:t>☐</a:t>
            </a:r>
            <a:r>
              <a:rPr lang="pt-PT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titrare</a:t>
            </a:r>
            <a:endParaRPr lang="en-US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400" kern="100" dirty="0">
                <a:effectLst/>
                <a:latin typeface="MS Gothic" panose="020B0609070205080204" pitchFamily="49" charset="-128"/>
                <a:ea typeface="Aptos" panose="020B0004020202020204" pitchFamily="34" charset="0"/>
                <a:cs typeface="Times New Roman" panose="02020603050405020304" pitchFamily="18" charset="0"/>
              </a:rPr>
              <a:t>☐</a:t>
            </a:r>
            <a:r>
              <a:rPr lang="pt-PT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pompe si sisteme de administrare</a:t>
            </a:r>
            <a:endParaRPr lang="en-US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400" kern="100" dirty="0">
                <a:effectLst/>
                <a:latin typeface="MS Gothic" panose="020B0609070205080204" pitchFamily="49" charset="-128"/>
                <a:ea typeface="Aptos" panose="020B0004020202020204" pitchFamily="34" charset="0"/>
                <a:cs typeface="Times New Roman" panose="02020603050405020304" pitchFamily="18" charset="0"/>
              </a:rPr>
              <a:t>☐</a:t>
            </a:r>
            <a:r>
              <a:rPr lang="pt-PT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utilizare device medical</a:t>
            </a:r>
            <a:endParaRPr lang="en-US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400" kern="100" dirty="0">
                <a:effectLst/>
                <a:latin typeface="MS Gothic" panose="020B0609070205080204" pitchFamily="49" charset="-128"/>
                <a:ea typeface="Aptos" panose="020B0004020202020204" pitchFamily="34" charset="0"/>
                <a:cs typeface="Times New Roman" panose="02020603050405020304" pitchFamily="18" charset="0"/>
              </a:rPr>
              <a:t>☐</a:t>
            </a:r>
            <a:r>
              <a:rPr lang="pt-PT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monitorizare</a:t>
            </a:r>
            <a:endParaRPr lang="en-US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ro-RO" sz="1400" i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Minim o instruire / formare pentru medicii neurologi </a:t>
            </a:r>
            <a:endParaRPr lang="en-US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ro-RO" sz="1400" i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Minim o instruire / formare pentru medicii gastroenterologi </a:t>
            </a:r>
            <a:endParaRPr lang="en-US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pt-PT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**Instruire / formare asistente în legătură cu:</a:t>
            </a:r>
            <a:endParaRPr lang="en-US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400" kern="100" dirty="0">
                <a:effectLst/>
                <a:latin typeface="MS Gothic" panose="020B0609070205080204" pitchFamily="49" charset="-128"/>
                <a:ea typeface="Aptos" panose="020B0004020202020204" pitchFamily="34" charset="0"/>
                <a:cs typeface="Times New Roman" panose="02020603050405020304" pitchFamily="18" charset="0"/>
              </a:rPr>
              <a:t>☐</a:t>
            </a:r>
            <a:r>
              <a:rPr lang="pt-PT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pompe si sisteme de administrare</a:t>
            </a:r>
            <a:endParaRPr lang="en-US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400" kern="100" dirty="0">
                <a:effectLst/>
                <a:latin typeface="MS Gothic" panose="020B0609070205080204" pitchFamily="49" charset="-128"/>
                <a:ea typeface="Aptos" panose="020B0004020202020204" pitchFamily="34" charset="0"/>
                <a:cs typeface="Times New Roman" panose="02020603050405020304" pitchFamily="18" charset="0"/>
              </a:rPr>
              <a:t>☐</a:t>
            </a:r>
            <a:r>
              <a:rPr lang="pt-PT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utilizare device medical</a:t>
            </a:r>
            <a:endParaRPr lang="en-US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400" kern="100" dirty="0">
                <a:effectLst/>
                <a:latin typeface="MS Gothic" panose="020B0609070205080204" pitchFamily="49" charset="-128"/>
                <a:ea typeface="Aptos" panose="020B0004020202020204" pitchFamily="34" charset="0"/>
                <a:cs typeface="Times New Roman" panose="02020603050405020304" pitchFamily="18" charset="0"/>
              </a:rPr>
              <a:t>☐</a:t>
            </a:r>
            <a:r>
              <a:rPr lang="pt-PT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monitorizare</a:t>
            </a:r>
            <a:endParaRPr lang="en-US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4348D6BE-86C8-735B-8CFA-CD33F7089F5C}"/>
              </a:ext>
            </a:extLst>
          </p:cNvPr>
          <p:cNvSpPr/>
          <p:nvPr/>
        </p:nvSpPr>
        <p:spPr>
          <a:xfrm>
            <a:off x="4284622" y="2076800"/>
            <a:ext cx="396677" cy="36486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200" b="1" dirty="0"/>
              <a:t>Da</a:t>
            </a:r>
            <a:endParaRPr lang="en-US" sz="1200" b="1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CB181ED-24FB-0903-C99E-77BA2E76ED13}"/>
              </a:ext>
            </a:extLst>
          </p:cNvPr>
          <p:cNvSpPr/>
          <p:nvPr/>
        </p:nvSpPr>
        <p:spPr>
          <a:xfrm>
            <a:off x="4766964" y="2070228"/>
            <a:ext cx="386964" cy="36486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200" b="1" dirty="0"/>
              <a:t>Nu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29787991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152</Words>
  <Application>Microsoft Office PowerPoint</Application>
  <PresentationFormat>Widescreen</PresentationFormat>
  <Paragraphs>38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MS Gothic</vt:lpstr>
      <vt:lpstr>Aptos</vt:lpstr>
      <vt:lpstr>Aptos Display</vt:lpstr>
      <vt:lpstr>Arial</vt:lpstr>
      <vt:lpstr>Noto Sans</vt:lpstr>
      <vt:lpstr>Office Theme</vt:lpstr>
      <vt:lpstr>think-cell Slide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Camelia Dumitrescu</dc:creator>
  <cp:lastModifiedBy>Camelia Dumitrescu</cp:lastModifiedBy>
  <cp:revision>1</cp:revision>
  <dcterms:created xsi:type="dcterms:W3CDTF">2026-03-06T15:38:04Z</dcterms:created>
  <dcterms:modified xsi:type="dcterms:W3CDTF">2026-03-06T15:39:05Z</dcterms:modified>
</cp:coreProperties>
</file>